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1"/>
  </p:sldMasterIdLst>
  <p:sldIdLst>
    <p:sldId id="269" r:id="rId2"/>
    <p:sldId id="257" r:id="rId3"/>
    <p:sldId id="258" r:id="rId4"/>
    <p:sldId id="267" r:id="rId5"/>
    <p:sldId id="261" r:id="rId6"/>
    <p:sldId id="262" r:id="rId7"/>
    <p:sldId id="271" r:id="rId8"/>
    <p:sldId id="268" r:id="rId9"/>
    <p:sldId id="260" r:id="rId10"/>
    <p:sldId id="264" r:id="rId11"/>
    <p:sldId id="272" r:id="rId12"/>
    <p:sldId id="27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6" autoAdjust="0"/>
    <p:restoredTop sz="94660"/>
  </p:normalViewPr>
  <p:slideViewPr>
    <p:cSldViewPr snapToGrid="0">
      <p:cViewPr>
        <p:scale>
          <a:sx n="66" d="100"/>
          <a:sy n="66" d="100"/>
        </p:scale>
        <p:origin x="48" y="14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2815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7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1396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5573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0985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3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0751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44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2499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9305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E146F3A-3FB6-45EA-AB40-86944F8C722D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2D5DFA5-4960-4A3F-BD59-DA8D369D2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5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디지털 시스템 설계 제안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26158" y="2825496"/>
            <a:ext cx="8583168" cy="106680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201902089 </a:t>
            </a:r>
            <a:r>
              <a:rPr lang="ko-KR" altLang="en-US" dirty="0">
                <a:latin typeface="+mj-ea"/>
                <a:ea typeface="+mj-ea"/>
              </a:rPr>
              <a:t>곽민우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201902100 </a:t>
            </a:r>
            <a:r>
              <a:rPr lang="ko-KR" altLang="en-US" b="1" dirty="0">
                <a:latin typeface="+mj-ea"/>
                <a:ea typeface="+mj-ea"/>
              </a:rPr>
              <a:t>김재왕</a:t>
            </a:r>
            <a:endParaRPr lang="en-US" altLang="ko-KR" b="1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201902129 </a:t>
            </a:r>
            <a:r>
              <a:rPr lang="ko-KR" altLang="en-US" dirty="0">
                <a:latin typeface="+mj-ea"/>
                <a:ea typeface="+mj-ea"/>
              </a:rPr>
              <a:t>이동희</a:t>
            </a:r>
          </a:p>
        </p:txBody>
      </p:sp>
      <p:pic>
        <p:nvPicPr>
          <p:cNvPr id="2054" name="Picture 6" descr="신호등 - 무료 교통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68" y="4017264"/>
            <a:ext cx="2034540" cy="20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2208" y="3035730"/>
            <a:ext cx="93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j-ea"/>
                <a:ea typeface="+mj-ea"/>
              </a:rPr>
              <a:t>2</a:t>
            </a:r>
            <a:r>
              <a:rPr lang="ko-KR" altLang="en-US" sz="3600" dirty="0">
                <a:latin typeface="+mj-ea"/>
                <a:ea typeface="+mj-ea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839471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269831"/>
            <a:ext cx="262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점멸등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3400" y="1439381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HEX3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1054" y="1439381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HEX2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08708" y="1439381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HEX1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2074" y="1439381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HEX0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128960"/>
            <a:ext cx="209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  <a:ea typeface="+mj-ea"/>
              </a:rPr>
              <a:t>Current Time</a:t>
            </a:r>
            <a:endParaRPr lang="ko-KR" altLang="en-US" sz="1400" dirty="0">
              <a:latin typeface="Bahnschrift" panose="020B0502040204020203" pitchFamily="34" charset="0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2167514"/>
            <a:ext cx="2099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" panose="020B0502040204020203" pitchFamily="34" charset="0"/>
              </a:rPr>
              <a:t>   Hour    :   minute  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58067" y="1096963"/>
            <a:ext cx="5938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06:00 ~ 23:59 : </a:t>
            </a:r>
            <a:r>
              <a:rPr lang="ko-KR" altLang="en-US" dirty="0">
                <a:latin typeface="+mj-ea"/>
                <a:ea typeface="+mj-ea"/>
              </a:rPr>
              <a:t>신호등 작동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00:00 ~ 05:59 : </a:t>
            </a:r>
            <a:r>
              <a:rPr lang="ko-KR" altLang="en-US" dirty="0">
                <a:latin typeface="+mj-ea"/>
                <a:ea typeface="+mj-ea"/>
              </a:rPr>
              <a:t>점멸등 작동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58067" y="1417906"/>
            <a:ext cx="2969154" cy="30655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21" idx="2"/>
          </p:cNvCxnSpPr>
          <p:nvPr/>
        </p:nvCxnSpPr>
        <p:spPr>
          <a:xfrm rot="16200000" flipH="1">
            <a:off x="4840903" y="1526203"/>
            <a:ext cx="990162" cy="1386681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40067" y="1803447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노란 불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>
                <a:latin typeface="Bahnschrift" panose="020B0502040204020203" pitchFamily="34" charset="0"/>
                <a:ea typeface="+mj-ea"/>
              </a:rPr>
              <a:t>f = 1Hz</a:t>
            </a:r>
            <a:r>
              <a:rPr lang="ko-KR" altLang="en-US" dirty="0">
                <a:latin typeface="+mj-ea"/>
                <a:ea typeface="+mj-ea"/>
              </a:rPr>
              <a:t>로 깜박임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50239" y="3061759"/>
            <a:ext cx="4593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이외 나머지 신호등은 불이 꺼진다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횡단보도 카운트도 작동하지 않는다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과속 위반만 감지한다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1DA3E4-52E2-2BD6-EC3F-2BA2842BA7B5}"/>
              </a:ext>
            </a:extLst>
          </p:cNvPr>
          <p:cNvSpPr/>
          <p:nvPr/>
        </p:nvSpPr>
        <p:spPr>
          <a:xfrm>
            <a:off x="6145737" y="2429920"/>
            <a:ext cx="439019" cy="4593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Bahnschrift" panose="020B0502040204020203" pitchFamily="34" charset="0"/>
              </a:rPr>
              <a:t>17</a:t>
            </a:r>
            <a:endParaRPr lang="ko-KR" altLang="en-US" sz="1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F6D9E2-87F9-76E4-D86E-71E84A6E3C54}"/>
              </a:ext>
            </a:extLst>
          </p:cNvPr>
          <p:cNvSpPr/>
          <p:nvPr/>
        </p:nvSpPr>
        <p:spPr>
          <a:xfrm>
            <a:off x="6721638" y="2429920"/>
            <a:ext cx="439019" cy="4593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Bahnschrift" panose="020B0502040204020203" pitchFamily="34" charset="0"/>
              </a:rPr>
              <a:t>16</a:t>
            </a:r>
            <a:endParaRPr lang="ko-KR" altLang="en-US" sz="1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CD8675-AA0B-B1BD-3FD1-A14CD1B6C22F}"/>
              </a:ext>
            </a:extLst>
          </p:cNvPr>
          <p:cNvSpPr/>
          <p:nvPr/>
        </p:nvSpPr>
        <p:spPr>
          <a:xfrm>
            <a:off x="7294391" y="2429920"/>
            <a:ext cx="439019" cy="4593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Bahnschrift" panose="020B0502040204020203" pitchFamily="34" charset="0"/>
              </a:rPr>
              <a:t>15</a:t>
            </a:r>
            <a:endParaRPr lang="ko-KR" altLang="en-US" sz="1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6079CF-0F7A-CA12-DCC2-137D5EC7FAF6}"/>
              </a:ext>
            </a:extLst>
          </p:cNvPr>
          <p:cNvSpPr/>
          <p:nvPr/>
        </p:nvSpPr>
        <p:spPr>
          <a:xfrm>
            <a:off x="7867144" y="2429920"/>
            <a:ext cx="439019" cy="4593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Bahnschrift" panose="020B0502040204020203" pitchFamily="34" charset="0"/>
              </a:rPr>
              <a:t>14</a:t>
            </a:r>
            <a:endParaRPr lang="ko-KR" altLang="en-US" sz="1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CAF87644-1AAC-F895-9559-F79382B987A1}"/>
              </a:ext>
            </a:extLst>
          </p:cNvPr>
          <p:cNvCxnSpPr>
            <a:stCxn id="17" idx="0"/>
          </p:cNvCxnSpPr>
          <p:nvPr/>
        </p:nvCxnSpPr>
        <p:spPr>
          <a:xfrm rot="5400000" flipH="1" flipV="1">
            <a:off x="7028564" y="1944584"/>
            <a:ext cx="397920" cy="5727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9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79877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SW17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52406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SW16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3402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SW15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14398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SW14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95394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SW13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76390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SW12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44746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SW11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17275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SW10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98271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SW9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79267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SW8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60263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SW7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41259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SW6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32809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SW5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05338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SW4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6334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SW3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67330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SW2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48326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29322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SW0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194569" y="5302766"/>
            <a:ext cx="584200" cy="524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key3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843355" y="5302766"/>
            <a:ext cx="584200" cy="524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key2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481991" y="5302766"/>
            <a:ext cx="584200" cy="524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key1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130777" y="5302766"/>
            <a:ext cx="584200" cy="524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key0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79877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17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52406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16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33402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15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14398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14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95394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13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76390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12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344746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11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717275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10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98271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9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79267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LEDR8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860263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41259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32809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005338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LEDR4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386334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67330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148326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29322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0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0267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HEX7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77921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HEX6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76386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HEX5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09869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HEX4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921007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HEX3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458661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HEX2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996315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HEX1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529681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HEX0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872352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253348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644898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017427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LEDG4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398423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779419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1160415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1541411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0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69" name="Picture 2" descr="Traffic Road PNG Transparent Images Free Download | Vector Files | Png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28" y="270595"/>
            <a:ext cx="3390370" cy="33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타원 69"/>
          <p:cNvSpPr/>
          <p:nvPr/>
        </p:nvSpPr>
        <p:spPr>
          <a:xfrm>
            <a:off x="9720480" y="934701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1" name="타원 70"/>
          <p:cNvSpPr/>
          <p:nvPr/>
        </p:nvSpPr>
        <p:spPr>
          <a:xfrm>
            <a:off x="8839946" y="1830313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2" name="타원 71"/>
          <p:cNvSpPr/>
          <p:nvPr/>
        </p:nvSpPr>
        <p:spPr>
          <a:xfrm>
            <a:off x="9717040" y="2712701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10575613" y="1847247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/>
          <p:cNvSpPr/>
          <p:nvPr/>
        </p:nvSpPr>
        <p:spPr>
          <a:xfrm>
            <a:off x="10386965" y="1600256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/>
          <p:cNvSpPr/>
          <p:nvPr/>
        </p:nvSpPr>
        <p:spPr>
          <a:xfrm>
            <a:off x="9966673" y="2423775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/>
          <p:cNvSpPr/>
          <p:nvPr/>
        </p:nvSpPr>
        <p:spPr>
          <a:xfrm>
            <a:off x="9438893" y="1202061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9090843" y="2077301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8" name="오른쪽 화살표 77"/>
          <p:cNvSpPr/>
          <p:nvPr/>
        </p:nvSpPr>
        <p:spPr>
          <a:xfrm>
            <a:off x="8224129" y="2118179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 rot="5400000">
            <a:off x="9163462" y="673820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 rot="10800000">
            <a:off x="10701556" y="1641134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오른쪽 화살표 80"/>
          <p:cNvSpPr/>
          <p:nvPr/>
        </p:nvSpPr>
        <p:spPr>
          <a:xfrm rot="16200000">
            <a:off x="9682644" y="3075376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구부러진 연결선 81"/>
          <p:cNvCxnSpPr>
            <a:stCxn id="70" idx="5"/>
            <a:endCxn id="74" idx="1"/>
          </p:cNvCxnSpPr>
          <p:nvPr/>
        </p:nvCxnSpPr>
        <p:spPr>
          <a:xfrm rot="16200000" flipH="1">
            <a:off x="9960667" y="1171478"/>
            <a:ext cx="473976" cy="462933"/>
          </a:xfrm>
          <a:prstGeom prst="curved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구부러진 연결선 82"/>
          <p:cNvCxnSpPr>
            <a:stCxn id="76" idx="3"/>
            <a:endCxn id="71" idx="7"/>
          </p:cNvCxnSpPr>
          <p:nvPr/>
        </p:nvCxnSpPr>
        <p:spPr>
          <a:xfrm rot="5400000">
            <a:off x="9065017" y="1453956"/>
            <a:ext cx="436673" cy="395395"/>
          </a:xfrm>
          <a:prstGeom prst="curvedConnector3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 83"/>
          <p:cNvCxnSpPr>
            <a:stCxn id="77" idx="5"/>
            <a:endCxn id="72" idx="1"/>
          </p:cNvCxnSpPr>
          <p:nvPr/>
        </p:nvCxnSpPr>
        <p:spPr>
          <a:xfrm rot="16200000" flipH="1">
            <a:off x="9325964" y="2319144"/>
            <a:ext cx="443821" cy="422645"/>
          </a:xfrm>
          <a:prstGeom prst="curvedConnector3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75" idx="7"/>
            <a:endCxn id="73" idx="3"/>
          </p:cNvCxnSpPr>
          <p:nvPr/>
        </p:nvCxnSpPr>
        <p:spPr>
          <a:xfrm rot="5400000" flipH="1" flipV="1">
            <a:off x="10222602" y="2068284"/>
            <a:ext cx="384949" cy="405388"/>
          </a:xfrm>
          <a:prstGeom prst="curvedConnector3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11278944" y="502938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8" name="타원 87"/>
          <p:cNvSpPr/>
          <p:nvPr/>
        </p:nvSpPr>
        <p:spPr>
          <a:xfrm>
            <a:off x="10614879" y="5029388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9" name="타원 88"/>
          <p:cNvSpPr/>
          <p:nvPr/>
        </p:nvSpPr>
        <p:spPr>
          <a:xfrm>
            <a:off x="9988263" y="5029388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0" name="타원 89"/>
          <p:cNvSpPr/>
          <p:nvPr/>
        </p:nvSpPr>
        <p:spPr>
          <a:xfrm>
            <a:off x="9345112" y="5029388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641028" y="1498699"/>
            <a:ext cx="106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횡단보도</a:t>
            </a:r>
            <a:endParaRPr lang="en-US" altLang="ko-KR" sz="1400" dirty="0"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atin typeface="+mj-ea"/>
                <a:ea typeface="+mj-ea"/>
              </a:rPr>
              <a:t>남은 시간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35037" y="1637214"/>
            <a:ext cx="11853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차량의 속도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921007" y="1668985"/>
            <a:ext cx="209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Bahnschrift" panose="020B0502040204020203" pitchFamily="34" charset="0"/>
                <a:ea typeface="+mj-ea"/>
              </a:rPr>
              <a:t>현재 시간</a:t>
            </a:r>
            <a:r>
              <a:rPr lang="en-US" altLang="ko-KR" sz="1400" dirty="0">
                <a:latin typeface="Bahnschrift" panose="020B0502040204020203" pitchFamily="34" charset="0"/>
                <a:ea typeface="+mj-ea"/>
              </a:rPr>
              <a:t>(Hour : Min)</a:t>
            </a:r>
            <a:endParaRPr lang="ko-KR" altLang="en-US" sz="1400" dirty="0">
              <a:latin typeface="Bahnschrift" panose="020B0502040204020203" pitchFamily="34" charset="0"/>
              <a:ea typeface="+mj-ea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1215806" y="4299310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10442158" y="429930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9674530" y="429930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0" name="타원 99"/>
          <p:cNvSpPr/>
          <p:nvPr/>
        </p:nvSpPr>
        <p:spPr>
          <a:xfrm>
            <a:off x="8901984" y="429930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02" name="꺾인 연결선 101"/>
          <p:cNvCxnSpPr>
            <a:stCxn id="61" idx="0"/>
            <a:endCxn id="62" idx="0"/>
          </p:cNvCxnSpPr>
          <p:nvPr/>
        </p:nvCxnSpPr>
        <p:spPr>
          <a:xfrm rot="5400000" flipH="1" flipV="1">
            <a:off x="9236416" y="3689867"/>
            <a:ext cx="12700" cy="380996"/>
          </a:xfrm>
          <a:prstGeom prst="bentConnector3">
            <a:avLst>
              <a:gd name="adj1" fmla="val 1066669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63" idx="0"/>
            <a:endCxn id="64" idx="0"/>
          </p:cNvCxnSpPr>
          <p:nvPr/>
        </p:nvCxnSpPr>
        <p:spPr>
          <a:xfrm rot="5400000" flipH="1" flipV="1">
            <a:off x="10004728" y="3694101"/>
            <a:ext cx="12700" cy="372529"/>
          </a:xfrm>
          <a:prstGeom prst="bentConnector3">
            <a:avLst>
              <a:gd name="adj1" fmla="val 1047882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5" idx="0"/>
            <a:endCxn id="66" idx="0"/>
          </p:cNvCxnSpPr>
          <p:nvPr/>
        </p:nvCxnSpPr>
        <p:spPr>
          <a:xfrm rot="5400000" flipH="1" flipV="1">
            <a:off x="10762487" y="3689867"/>
            <a:ext cx="12700" cy="380996"/>
          </a:xfrm>
          <a:prstGeom prst="bentConnector3">
            <a:avLst>
              <a:gd name="adj1" fmla="val 1068748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67" idx="0"/>
            <a:endCxn id="68" idx="0"/>
          </p:cNvCxnSpPr>
          <p:nvPr/>
        </p:nvCxnSpPr>
        <p:spPr>
          <a:xfrm rot="5400000" flipH="1" flipV="1">
            <a:off x="11524479" y="3689867"/>
            <a:ext cx="12700" cy="380996"/>
          </a:xfrm>
          <a:prstGeom prst="bentConnector3">
            <a:avLst>
              <a:gd name="adj1" fmla="val 1125000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346120" y="257368"/>
            <a:ext cx="4429094" cy="677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+mj-ea"/>
                <a:ea typeface="+mj-ea"/>
              </a:rPr>
              <a:t>Board</a:t>
            </a:r>
            <a:r>
              <a:rPr lang="ko-KR" altLang="en-US" sz="3200" dirty="0">
                <a:solidFill>
                  <a:schemeClr val="tx1"/>
                </a:solidFill>
                <a:latin typeface="+mj-ea"/>
                <a:ea typeface="+mj-ea"/>
              </a:rPr>
              <a:t>에서의 적용 </a:t>
            </a:r>
          </a:p>
        </p:txBody>
      </p:sp>
      <p:sp>
        <p:nvSpPr>
          <p:cNvPr id="117" name="타원 116"/>
          <p:cNvSpPr/>
          <p:nvPr/>
        </p:nvSpPr>
        <p:spPr>
          <a:xfrm>
            <a:off x="1689001" y="5035008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19" name="꺾인 연결선 118"/>
          <p:cNvCxnSpPr>
            <a:stCxn id="7" idx="0"/>
            <a:endCxn id="10" idx="0"/>
          </p:cNvCxnSpPr>
          <p:nvPr/>
        </p:nvCxnSpPr>
        <p:spPr>
          <a:xfrm rot="5400000" flipH="1" flipV="1">
            <a:off x="1820703" y="4877322"/>
            <a:ext cx="12700" cy="1134521"/>
          </a:xfrm>
          <a:prstGeom prst="bentConnector3">
            <a:avLst>
              <a:gd name="adj1" fmla="val 79998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/>
          <p:cNvSpPr/>
          <p:nvPr/>
        </p:nvSpPr>
        <p:spPr>
          <a:xfrm>
            <a:off x="3196612" y="5035008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2" name="타원 121"/>
          <p:cNvSpPr/>
          <p:nvPr/>
        </p:nvSpPr>
        <p:spPr>
          <a:xfrm>
            <a:off x="4711559" y="5035008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3" name="타원 122"/>
          <p:cNvSpPr/>
          <p:nvPr/>
        </p:nvSpPr>
        <p:spPr>
          <a:xfrm>
            <a:off x="6211734" y="5035008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25" name="꺾인 연결선 124"/>
          <p:cNvCxnSpPr>
            <a:stCxn id="23" idx="0"/>
            <a:endCxn id="24" idx="0"/>
          </p:cNvCxnSpPr>
          <p:nvPr/>
        </p:nvCxnSpPr>
        <p:spPr>
          <a:xfrm rot="5400000" flipH="1" flipV="1">
            <a:off x="7512390" y="5254084"/>
            <a:ext cx="12700" cy="380996"/>
          </a:xfrm>
          <a:prstGeom prst="bentConnector3">
            <a:avLst>
              <a:gd name="adj1" fmla="val 133333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226556" y="4936582"/>
            <a:ext cx="585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미정</a:t>
            </a:r>
          </a:p>
        </p:txBody>
      </p:sp>
      <p:cxnSp>
        <p:nvCxnSpPr>
          <p:cNvPr id="129" name="꺾인 연결선 128"/>
          <p:cNvCxnSpPr>
            <a:stCxn id="11" idx="0"/>
            <a:endCxn id="14" idx="0"/>
          </p:cNvCxnSpPr>
          <p:nvPr/>
        </p:nvCxnSpPr>
        <p:spPr>
          <a:xfrm rot="5400000" flipH="1" flipV="1">
            <a:off x="3329900" y="4883642"/>
            <a:ext cx="12700" cy="1121881"/>
          </a:xfrm>
          <a:prstGeom prst="bentConnector3">
            <a:avLst>
              <a:gd name="adj1" fmla="val 8666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15" idx="0"/>
            <a:endCxn id="18" idx="0"/>
          </p:cNvCxnSpPr>
          <p:nvPr/>
        </p:nvCxnSpPr>
        <p:spPr>
          <a:xfrm rot="5400000" flipH="1" flipV="1">
            <a:off x="4843331" y="4873088"/>
            <a:ext cx="12700" cy="1142988"/>
          </a:xfrm>
          <a:prstGeom prst="bentConnector3">
            <a:avLst>
              <a:gd name="adj1" fmla="val 86666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9" idx="0"/>
            <a:endCxn id="22" idx="0"/>
          </p:cNvCxnSpPr>
          <p:nvPr/>
        </p:nvCxnSpPr>
        <p:spPr>
          <a:xfrm rot="5400000" flipH="1" flipV="1">
            <a:off x="6373635" y="4877322"/>
            <a:ext cx="12700" cy="1134521"/>
          </a:xfrm>
          <a:prstGeom prst="bentConnector3">
            <a:avLst>
              <a:gd name="adj1" fmla="val 8666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46120" y="5437689"/>
            <a:ext cx="69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차량</a:t>
            </a:r>
          </a:p>
        </p:txBody>
      </p:sp>
      <p:cxnSp>
        <p:nvCxnSpPr>
          <p:cNvPr id="139" name="꺾인 연결선 138"/>
          <p:cNvCxnSpPr>
            <a:stCxn id="32" idx="0"/>
            <a:endCxn id="35" idx="0"/>
          </p:cNvCxnSpPr>
          <p:nvPr/>
        </p:nvCxnSpPr>
        <p:spPr>
          <a:xfrm rot="5400000" flipH="1" flipV="1">
            <a:off x="1820703" y="3319455"/>
            <a:ext cx="12700" cy="1134521"/>
          </a:xfrm>
          <a:prstGeom prst="bentConnector3">
            <a:avLst>
              <a:gd name="adj1" fmla="val 97498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36" idx="0"/>
            <a:endCxn id="39" idx="0"/>
          </p:cNvCxnSpPr>
          <p:nvPr/>
        </p:nvCxnSpPr>
        <p:spPr>
          <a:xfrm rot="5400000" flipH="1" flipV="1">
            <a:off x="3329900" y="3325775"/>
            <a:ext cx="12700" cy="1121881"/>
          </a:xfrm>
          <a:prstGeom prst="bentConnector3">
            <a:avLst>
              <a:gd name="adj1" fmla="val 104998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40" idx="0"/>
            <a:endCxn id="43" idx="0"/>
          </p:cNvCxnSpPr>
          <p:nvPr/>
        </p:nvCxnSpPr>
        <p:spPr>
          <a:xfrm rot="5400000" flipH="1" flipV="1">
            <a:off x="4843331" y="3315221"/>
            <a:ext cx="12700" cy="1142988"/>
          </a:xfrm>
          <a:prstGeom prst="bentConnector3">
            <a:avLst>
              <a:gd name="adj1" fmla="val 1125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44" idx="0"/>
            <a:endCxn id="47" idx="0"/>
          </p:cNvCxnSpPr>
          <p:nvPr/>
        </p:nvCxnSpPr>
        <p:spPr>
          <a:xfrm rot="5400000" flipH="1" flipV="1">
            <a:off x="6373635" y="3319455"/>
            <a:ext cx="12700" cy="1134521"/>
          </a:xfrm>
          <a:prstGeom prst="bentConnector3">
            <a:avLst>
              <a:gd name="adj1" fmla="val 119998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48" idx="0"/>
            <a:endCxn id="49" idx="0"/>
          </p:cNvCxnSpPr>
          <p:nvPr/>
        </p:nvCxnSpPr>
        <p:spPr>
          <a:xfrm rot="5400000" flipH="1" flipV="1">
            <a:off x="7512390" y="3696217"/>
            <a:ext cx="12700" cy="380996"/>
          </a:xfrm>
          <a:prstGeom prst="bentConnector3">
            <a:avLst>
              <a:gd name="adj1" fmla="val 1425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7241040" y="3372365"/>
            <a:ext cx="570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미정</a:t>
            </a:r>
          </a:p>
        </p:txBody>
      </p:sp>
      <p:sp>
        <p:nvSpPr>
          <p:cNvPr id="154" name="타원 153"/>
          <p:cNvSpPr/>
          <p:nvPr/>
        </p:nvSpPr>
        <p:spPr>
          <a:xfrm>
            <a:off x="1689001" y="3434270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5" name="타원 154"/>
          <p:cNvSpPr/>
          <p:nvPr/>
        </p:nvSpPr>
        <p:spPr>
          <a:xfrm>
            <a:off x="3196612" y="3434270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6" name="타원 155"/>
          <p:cNvSpPr/>
          <p:nvPr/>
        </p:nvSpPr>
        <p:spPr>
          <a:xfrm>
            <a:off x="4711559" y="3434270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7" name="타원 156"/>
          <p:cNvSpPr/>
          <p:nvPr/>
        </p:nvSpPr>
        <p:spPr>
          <a:xfrm>
            <a:off x="6211734" y="3434270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272388" y="3893065"/>
            <a:ext cx="734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신호등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388143" y="5411344"/>
            <a:ext cx="734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보행자</a:t>
            </a:r>
          </a:p>
        </p:txBody>
      </p:sp>
    </p:spTree>
    <p:extLst>
      <p:ext uri="{BB962C8B-B14F-4D97-AF65-F5344CB8AC3E}">
        <p14:creationId xmlns:p14="http://schemas.microsoft.com/office/powerpoint/2010/main" val="21504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66360" y="2868251"/>
            <a:ext cx="161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Q &amp; A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861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7" y="1569720"/>
            <a:ext cx="5269731" cy="299287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1107" y="4562597"/>
            <a:ext cx="2451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네이버 로드뷰</a:t>
            </a:r>
            <a:r>
              <a:rPr lang="en-US" altLang="ko-KR" sz="1600" dirty="0">
                <a:latin typeface="+mj-ea"/>
                <a:ea typeface="+mj-ea"/>
              </a:rPr>
              <a:t>(2021.12)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56119" y="4562597"/>
            <a:ext cx="3822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(22.11.17 16:52:02)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32" y="340256"/>
            <a:ext cx="628650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269831"/>
            <a:ext cx="4072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적용할 도로 선정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119" y="1663481"/>
            <a:ext cx="5963897" cy="289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7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raffic Road PNG Transparent Images Free Download | Vector Files | Png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8" y="1199013"/>
            <a:ext cx="3390370" cy="33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2167470" y="186311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286936" y="2758731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164030" y="364111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022603" y="2775665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588" y="1237245"/>
            <a:ext cx="628650" cy="1028700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2833955" y="2528674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2413663" y="3352193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885883" y="2130479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1537833" y="3005719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6218" y="4589384"/>
            <a:ext cx="339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Bahnschrift" panose="020B0502040204020203" pitchFamily="34" charset="0"/>
              </a:rPr>
              <a:t>Red</a:t>
            </a:r>
            <a:r>
              <a:rPr lang="en-US" altLang="ko-KR" dirty="0">
                <a:latin typeface="Bahnschrift" panose="020B0502040204020203" pitchFamily="34" charset="0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차량</a:t>
            </a:r>
            <a:r>
              <a:rPr lang="en-US" altLang="ko-KR" dirty="0">
                <a:latin typeface="Bahnschrift" panose="020B0502040204020203" pitchFamily="34" charset="0"/>
              </a:rPr>
              <a:t>             </a:t>
            </a:r>
            <a:r>
              <a:rPr lang="en-US" altLang="ko-KR" dirty="0">
                <a:solidFill>
                  <a:srgbClr val="00B050"/>
                </a:solidFill>
                <a:latin typeface="Bahnschrift" panose="020B0502040204020203" pitchFamily="34" charset="0"/>
              </a:rPr>
              <a:t>Green</a:t>
            </a:r>
            <a:r>
              <a:rPr lang="en-US" altLang="ko-KR" dirty="0">
                <a:latin typeface="Bahnschrift" panose="020B0502040204020203" pitchFamily="34" charset="0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보행자</a:t>
            </a:r>
          </a:p>
        </p:txBody>
      </p:sp>
      <p:sp>
        <p:nvSpPr>
          <p:cNvPr id="30" name="오른쪽 화살표 29"/>
          <p:cNvSpPr/>
          <p:nvPr/>
        </p:nvSpPr>
        <p:spPr>
          <a:xfrm>
            <a:off x="671119" y="3046597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 rot="5400000">
            <a:off x="1610452" y="1602238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10800000">
            <a:off x="3148546" y="2569552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 rot="16200000">
            <a:off x="2129634" y="4003794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781220" y="2714283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7944324" y="2714281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7362772" y="2714282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8525876" y="2714281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6781220" y="1642717"/>
            <a:ext cx="287866" cy="2709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7944324" y="1642715"/>
            <a:ext cx="287866" cy="2709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7362772" y="1642716"/>
            <a:ext cx="287866" cy="2709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8525876" y="1642715"/>
            <a:ext cx="287866" cy="2709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6781220" y="1494289"/>
            <a:ext cx="2142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413963" y="1199013"/>
            <a:ext cx="52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" panose="020B0502040204020203" pitchFamily="34" charset="0"/>
              </a:rPr>
              <a:t>26s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870101" y="1199013"/>
            <a:ext cx="52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" panose="020B0502040204020203" pitchFamily="34" charset="0"/>
              </a:rPr>
              <a:t>26s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95492" y="1199013"/>
            <a:ext cx="52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" panose="020B0502040204020203" pitchFamily="34" charset="0"/>
              </a:rPr>
              <a:t>26s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00839" y="1199013"/>
            <a:ext cx="52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" panose="020B0502040204020203" pitchFamily="34" charset="0"/>
              </a:rPr>
              <a:t>26s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6781220" y="3284988"/>
            <a:ext cx="214286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413963" y="2989712"/>
            <a:ext cx="52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" panose="020B0502040204020203" pitchFamily="34" charset="0"/>
              </a:rPr>
              <a:t>23s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70101" y="2989712"/>
            <a:ext cx="52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" panose="020B0502040204020203" pitchFamily="34" charset="0"/>
              </a:rPr>
              <a:t>23s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95492" y="2989712"/>
            <a:ext cx="52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" panose="020B0502040204020203" pitchFamily="34" charset="0"/>
              </a:rPr>
              <a:t>23s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00839" y="2989712"/>
            <a:ext cx="52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Bahnschrift" panose="020B0502040204020203" pitchFamily="34" charset="0"/>
              </a:rPr>
              <a:t>23s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050289" y="2299956"/>
            <a:ext cx="354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hnschrift" panose="020B0502040204020203" pitchFamily="34" charset="0"/>
              </a:rPr>
              <a:t>3s</a:t>
            </a:r>
            <a:endParaRPr lang="ko-KR" altLang="en-US" sz="1200" dirty="0">
              <a:latin typeface="Bahnschrift" panose="020B0502040204020203" pitchFamily="34" charset="0"/>
            </a:endParaRPr>
          </a:p>
        </p:txBody>
      </p:sp>
      <p:cxnSp>
        <p:nvCxnSpPr>
          <p:cNvPr id="79" name="구부러진 연결선 78"/>
          <p:cNvCxnSpPr>
            <a:stCxn id="64" idx="3"/>
            <a:endCxn id="37" idx="0"/>
          </p:cNvCxnSpPr>
          <p:nvPr/>
        </p:nvCxnSpPr>
        <p:spPr>
          <a:xfrm>
            <a:off x="7404699" y="2438456"/>
            <a:ext cx="102006" cy="2758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구부러진 연결선 80"/>
          <p:cNvCxnSpPr>
            <a:stCxn id="35" idx="0"/>
            <a:endCxn id="64" idx="1"/>
          </p:cNvCxnSpPr>
          <p:nvPr/>
        </p:nvCxnSpPr>
        <p:spPr>
          <a:xfrm rot="5400000" flipH="1" flipV="1">
            <a:off x="6849808" y="2513802"/>
            <a:ext cx="275827" cy="1251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구부러진 연결선 81"/>
          <p:cNvCxnSpPr/>
          <p:nvPr/>
        </p:nvCxnSpPr>
        <p:spPr>
          <a:xfrm>
            <a:off x="8023697" y="2456631"/>
            <a:ext cx="102006" cy="2576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구부러진 연결선 82"/>
          <p:cNvCxnSpPr/>
          <p:nvPr/>
        </p:nvCxnSpPr>
        <p:spPr>
          <a:xfrm rot="5400000" flipH="1" flipV="1">
            <a:off x="7477893" y="2522889"/>
            <a:ext cx="257652" cy="1251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 83"/>
          <p:cNvCxnSpPr/>
          <p:nvPr/>
        </p:nvCxnSpPr>
        <p:spPr>
          <a:xfrm>
            <a:off x="8623421" y="2456631"/>
            <a:ext cx="102006" cy="2576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/>
          <p:nvPr/>
        </p:nvCxnSpPr>
        <p:spPr>
          <a:xfrm rot="5400000" flipH="1" flipV="1">
            <a:off x="8077617" y="2522889"/>
            <a:ext cx="257652" cy="1251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651115" y="2299956"/>
            <a:ext cx="354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hnschrift" panose="020B0502040204020203" pitchFamily="34" charset="0"/>
              </a:rPr>
              <a:t>3s</a:t>
            </a:r>
            <a:endParaRPr lang="ko-KR" altLang="en-US" sz="1200" dirty="0">
              <a:latin typeface="Bahnschrift" panose="020B0502040204020203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255122" y="2309207"/>
            <a:ext cx="354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Bahnschrift" panose="020B0502040204020203" pitchFamily="34" charset="0"/>
              </a:rPr>
              <a:t>3s</a:t>
            </a:r>
            <a:endParaRPr lang="ko-KR" altLang="en-US" sz="1200" dirty="0">
              <a:latin typeface="Bahnschrift" panose="020B0502040204020203" pitchFamily="34" charset="0"/>
            </a:endParaRPr>
          </a:p>
        </p:txBody>
      </p:sp>
      <p:cxnSp>
        <p:nvCxnSpPr>
          <p:cNvPr id="97" name="꺾인 연결선 96"/>
          <p:cNvCxnSpPr>
            <a:stCxn id="42" idx="6"/>
            <a:endCxn id="39" idx="2"/>
          </p:cNvCxnSpPr>
          <p:nvPr/>
        </p:nvCxnSpPr>
        <p:spPr>
          <a:xfrm flipH="1">
            <a:off x="6781220" y="1778182"/>
            <a:ext cx="2032522" cy="2"/>
          </a:xfrm>
          <a:prstGeom prst="bentConnector5">
            <a:avLst>
              <a:gd name="adj1" fmla="val -11247"/>
              <a:gd name="adj2" fmla="val 18203400000"/>
              <a:gd name="adj3" fmla="val 1112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구부러진 연결선 111"/>
          <p:cNvCxnSpPr>
            <a:stCxn id="5" idx="5"/>
            <a:endCxn id="24" idx="1"/>
          </p:cNvCxnSpPr>
          <p:nvPr/>
        </p:nvCxnSpPr>
        <p:spPr>
          <a:xfrm rot="16200000" flipH="1">
            <a:off x="2407657" y="2099896"/>
            <a:ext cx="473976" cy="462933"/>
          </a:xfrm>
          <a:prstGeom prst="curved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구부러진 연결선 113"/>
          <p:cNvCxnSpPr>
            <a:stCxn id="26" idx="3"/>
            <a:endCxn id="6" idx="7"/>
          </p:cNvCxnSpPr>
          <p:nvPr/>
        </p:nvCxnSpPr>
        <p:spPr>
          <a:xfrm rot="5400000">
            <a:off x="1512007" y="2382374"/>
            <a:ext cx="436673" cy="395395"/>
          </a:xfrm>
          <a:prstGeom prst="curvedConnector3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구부러진 연결선 115"/>
          <p:cNvCxnSpPr>
            <a:stCxn id="27" idx="5"/>
            <a:endCxn id="7" idx="1"/>
          </p:cNvCxnSpPr>
          <p:nvPr/>
        </p:nvCxnSpPr>
        <p:spPr>
          <a:xfrm rot="16200000" flipH="1">
            <a:off x="1772954" y="3247562"/>
            <a:ext cx="443821" cy="422645"/>
          </a:xfrm>
          <a:prstGeom prst="curvedConnector3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구부러진 연결선 117"/>
          <p:cNvCxnSpPr>
            <a:stCxn id="25" idx="7"/>
            <a:endCxn id="8" idx="3"/>
          </p:cNvCxnSpPr>
          <p:nvPr/>
        </p:nvCxnSpPr>
        <p:spPr>
          <a:xfrm rot="5400000" flipH="1" flipV="1">
            <a:off x="2669592" y="2996702"/>
            <a:ext cx="384949" cy="405388"/>
          </a:xfrm>
          <a:prstGeom prst="curvedConnector3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46120" y="257368"/>
            <a:ext cx="4429094" cy="677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+mj-ea"/>
                <a:ea typeface="+mj-ea"/>
              </a:rPr>
              <a:t>사거리 신호 </a:t>
            </a:r>
            <a:r>
              <a:rPr lang="en-US" altLang="ko-KR" sz="3200" dirty="0">
                <a:solidFill>
                  <a:schemeClr val="tx1"/>
                </a:solidFill>
                <a:latin typeface="+mj-ea"/>
                <a:ea typeface="+mj-ea"/>
              </a:rPr>
              <a:t>Cycle </a:t>
            </a:r>
            <a:r>
              <a:rPr lang="ko-KR" altLang="en-US" sz="3200" dirty="0">
                <a:solidFill>
                  <a:schemeClr val="tx1"/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15" name="타원 14"/>
          <p:cNvSpPr/>
          <p:nvPr/>
        </p:nvSpPr>
        <p:spPr>
          <a:xfrm>
            <a:off x="7506705" y="3983566"/>
            <a:ext cx="72548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Bahnschrift" panose="020B0502040204020203" pitchFamily="34" charset="0"/>
              </a:rPr>
              <a:t>26s</a:t>
            </a:r>
            <a:endParaRPr lang="ko-KR" altLang="en-US" sz="1300" dirty="0">
              <a:latin typeface="Bahnschrift" panose="020B0502040204020203" pitchFamily="34" charset="0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5555999" y="4152900"/>
            <a:ext cx="287866" cy="2709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5862662" y="4305300"/>
            <a:ext cx="408143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5843865" y="4958716"/>
            <a:ext cx="323155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7069086" y="4653916"/>
            <a:ext cx="725485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Bahnschrift" panose="020B0502040204020203" pitchFamily="34" charset="0"/>
              </a:rPr>
              <a:t>23s</a:t>
            </a:r>
            <a:endParaRPr lang="ko-KR" altLang="en-US" sz="1300" dirty="0">
              <a:latin typeface="Bahnschrift" panose="020B0502040204020203" pitchFamily="34" charset="0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570135" y="482324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9" name="타원 68"/>
          <p:cNvSpPr/>
          <p:nvPr/>
        </p:nvSpPr>
        <p:spPr>
          <a:xfrm>
            <a:off x="9962897" y="4169833"/>
            <a:ext cx="287866" cy="27093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9063737" y="4958715"/>
            <a:ext cx="8991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9150574" y="4638468"/>
            <a:ext cx="725485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Bahnschrift" panose="020B0502040204020203" pitchFamily="34" charset="0"/>
              </a:rPr>
              <a:t>3s</a:t>
            </a:r>
            <a:endParaRPr lang="ko-KR" altLang="en-US" sz="1300" dirty="0">
              <a:latin typeface="Bahnschrift" panose="020B0502040204020203" pitchFamily="34" charset="0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9962897" y="4823248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9006840" y="4152900"/>
            <a:ext cx="9372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75420" y="3829677"/>
            <a:ext cx="800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주황 불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9006840" y="3974889"/>
            <a:ext cx="0" cy="11914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9944100" y="3974889"/>
            <a:ext cx="0" cy="11914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79877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SW17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52406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SW16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3402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SW15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14398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SW14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95394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SW13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76390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SW12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44746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SW11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17275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SW10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98271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SW9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79267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SW8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60263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SW7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41259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SW6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32809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SW5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05338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SW4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6334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SW3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67330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SW2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48326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SW1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29322" y="5444582"/>
            <a:ext cx="347131" cy="3894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SW0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194569" y="5302766"/>
            <a:ext cx="584200" cy="524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key3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843355" y="5302766"/>
            <a:ext cx="584200" cy="524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key2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481991" y="5302766"/>
            <a:ext cx="584200" cy="524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key1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130777" y="5302766"/>
            <a:ext cx="584200" cy="524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key0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79877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17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52406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16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33402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15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14398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14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95394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13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76390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12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344746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11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717275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10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98271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9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79267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LEDR8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860263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41259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32809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005338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LEDR4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386334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67330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148326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529322" y="3886715"/>
            <a:ext cx="347131" cy="389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0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0267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HEX7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77921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HEX6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76386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HEX5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09869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HEX4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921007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HEX3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458661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HEX2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996315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HEX1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529681" y="2048933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HEX0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872352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253348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644898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017427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LEDG4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398423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779419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1160415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1541411" y="3880365"/>
            <a:ext cx="347131" cy="389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Bahnschrift" panose="020B0502040204020203" pitchFamily="34" charset="0"/>
              </a:rPr>
              <a:t>0</a:t>
            </a:r>
            <a:endParaRPr lang="ko-KR" altLang="en-US" sz="9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69" name="Picture 2" descr="Traffic Road PNG Transparent Images Free Download | Vector Files | Png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28" y="270595"/>
            <a:ext cx="3390370" cy="33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타원 69"/>
          <p:cNvSpPr/>
          <p:nvPr/>
        </p:nvSpPr>
        <p:spPr>
          <a:xfrm>
            <a:off x="9720480" y="934701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1" name="타원 70"/>
          <p:cNvSpPr/>
          <p:nvPr/>
        </p:nvSpPr>
        <p:spPr>
          <a:xfrm>
            <a:off x="8839946" y="1830313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2" name="타원 71"/>
          <p:cNvSpPr/>
          <p:nvPr/>
        </p:nvSpPr>
        <p:spPr>
          <a:xfrm>
            <a:off x="9717040" y="2712701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10575613" y="1847247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/>
          <p:cNvSpPr/>
          <p:nvPr/>
        </p:nvSpPr>
        <p:spPr>
          <a:xfrm>
            <a:off x="10386965" y="1600256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/>
          <p:cNvSpPr/>
          <p:nvPr/>
        </p:nvSpPr>
        <p:spPr>
          <a:xfrm>
            <a:off x="9966673" y="2423775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/>
          <p:cNvSpPr/>
          <p:nvPr/>
        </p:nvSpPr>
        <p:spPr>
          <a:xfrm>
            <a:off x="9438893" y="1202061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9090843" y="2077301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8" name="오른쪽 화살표 77"/>
          <p:cNvSpPr/>
          <p:nvPr/>
        </p:nvSpPr>
        <p:spPr>
          <a:xfrm>
            <a:off x="8224129" y="2118179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 rot="5400000">
            <a:off x="9163462" y="673820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오른쪽 화살표 79"/>
          <p:cNvSpPr/>
          <p:nvPr/>
        </p:nvSpPr>
        <p:spPr>
          <a:xfrm rot="10800000">
            <a:off x="10701556" y="1641134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오른쪽 화살표 80"/>
          <p:cNvSpPr/>
          <p:nvPr/>
        </p:nvSpPr>
        <p:spPr>
          <a:xfrm rot="16200000">
            <a:off x="9682644" y="3075376"/>
            <a:ext cx="858042" cy="18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구부러진 연결선 81"/>
          <p:cNvCxnSpPr>
            <a:stCxn id="70" idx="5"/>
            <a:endCxn id="74" idx="1"/>
          </p:cNvCxnSpPr>
          <p:nvPr/>
        </p:nvCxnSpPr>
        <p:spPr>
          <a:xfrm rot="16200000" flipH="1">
            <a:off x="9960667" y="1171478"/>
            <a:ext cx="473976" cy="462933"/>
          </a:xfrm>
          <a:prstGeom prst="curved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구부러진 연결선 82"/>
          <p:cNvCxnSpPr>
            <a:stCxn id="76" idx="3"/>
            <a:endCxn id="71" idx="7"/>
          </p:cNvCxnSpPr>
          <p:nvPr/>
        </p:nvCxnSpPr>
        <p:spPr>
          <a:xfrm rot="5400000">
            <a:off x="9065017" y="1453956"/>
            <a:ext cx="436673" cy="395395"/>
          </a:xfrm>
          <a:prstGeom prst="curvedConnector3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 83"/>
          <p:cNvCxnSpPr>
            <a:stCxn id="77" idx="5"/>
            <a:endCxn id="72" idx="1"/>
          </p:cNvCxnSpPr>
          <p:nvPr/>
        </p:nvCxnSpPr>
        <p:spPr>
          <a:xfrm rot="16200000" flipH="1">
            <a:off x="9325964" y="2319144"/>
            <a:ext cx="443821" cy="422645"/>
          </a:xfrm>
          <a:prstGeom prst="curvedConnector3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75" idx="7"/>
            <a:endCxn id="73" idx="3"/>
          </p:cNvCxnSpPr>
          <p:nvPr/>
        </p:nvCxnSpPr>
        <p:spPr>
          <a:xfrm rot="5400000" flipH="1" flipV="1">
            <a:off x="10222602" y="2068284"/>
            <a:ext cx="384949" cy="405388"/>
          </a:xfrm>
          <a:prstGeom prst="curvedConnector3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11278944" y="502938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8" name="타원 87"/>
          <p:cNvSpPr/>
          <p:nvPr/>
        </p:nvSpPr>
        <p:spPr>
          <a:xfrm>
            <a:off x="10614879" y="5029388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9" name="타원 88"/>
          <p:cNvSpPr/>
          <p:nvPr/>
        </p:nvSpPr>
        <p:spPr>
          <a:xfrm>
            <a:off x="9988263" y="5029388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0" name="타원 89"/>
          <p:cNvSpPr/>
          <p:nvPr/>
        </p:nvSpPr>
        <p:spPr>
          <a:xfrm>
            <a:off x="9345112" y="5029388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641028" y="1498699"/>
            <a:ext cx="106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횡단보도</a:t>
            </a:r>
            <a:endParaRPr lang="en-US" altLang="ko-KR" sz="1400" dirty="0"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atin typeface="+mj-ea"/>
                <a:ea typeface="+mj-ea"/>
              </a:rPr>
              <a:t>남은 시간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35037" y="1637214"/>
            <a:ext cx="11853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차량의 속도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921007" y="1668985"/>
            <a:ext cx="209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Bahnschrift" panose="020B0502040204020203" pitchFamily="34" charset="0"/>
                <a:ea typeface="+mj-ea"/>
              </a:rPr>
              <a:t>현재 시간</a:t>
            </a:r>
            <a:r>
              <a:rPr lang="en-US" altLang="ko-KR" sz="1400" dirty="0">
                <a:latin typeface="Bahnschrift" panose="020B0502040204020203" pitchFamily="34" charset="0"/>
                <a:ea typeface="+mj-ea"/>
              </a:rPr>
              <a:t>(Hour : Min)</a:t>
            </a:r>
            <a:endParaRPr lang="ko-KR" altLang="en-US" sz="1400" dirty="0">
              <a:latin typeface="Bahnschrift" panose="020B0502040204020203" pitchFamily="34" charset="0"/>
              <a:ea typeface="+mj-ea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1215806" y="4299310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10442158" y="429930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9674530" y="429930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0" name="타원 99"/>
          <p:cNvSpPr/>
          <p:nvPr/>
        </p:nvSpPr>
        <p:spPr>
          <a:xfrm>
            <a:off x="8901984" y="429930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02" name="꺾인 연결선 101"/>
          <p:cNvCxnSpPr>
            <a:stCxn id="61" idx="0"/>
            <a:endCxn id="62" idx="0"/>
          </p:cNvCxnSpPr>
          <p:nvPr/>
        </p:nvCxnSpPr>
        <p:spPr>
          <a:xfrm rot="5400000" flipH="1" flipV="1">
            <a:off x="9236416" y="3689867"/>
            <a:ext cx="12700" cy="380996"/>
          </a:xfrm>
          <a:prstGeom prst="bentConnector3">
            <a:avLst>
              <a:gd name="adj1" fmla="val 1066669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63" idx="0"/>
            <a:endCxn id="64" idx="0"/>
          </p:cNvCxnSpPr>
          <p:nvPr/>
        </p:nvCxnSpPr>
        <p:spPr>
          <a:xfrm rot="5400000" flipH="1" flipV="1">
            <a:off x="10004728" y="3694101"/>
            <a:ext cx="12700" cy="372529"/>
          </a:xfrm>
          <a:prstGeom prst="bentConnector3">
            <a:avLst>
              <a:gd name="adj1" fmla="val 1047882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5" idx="0"/>
            <a:endCxn id="66" idx="0"/>
          </p:cNvCxnSpPr>
          <p:nvPr/>
        </p:nvCxnSpPr>
        <p:spPr>
          <a:xfrm rot="5400000" flipH="1" flipV="1">
            <a:off x="10762487" y="3689867"/>
            <a:ext cx="12700" cy="380996"/>
          </a:xfrm>
          <a:prstGeom prst="bentConnector3">
            <a:avLst>
              <a:gd name="adj1" fmla="val 1068748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67" idx="0"/>
            <a:endCxn id="68" idx="0"/>
          </p:cNvCxnSpPr>
          <p:nvPr/>
        </p:nvCxnSpPr>
        <p:spPr>
          <a:xfrm rot="5400000" flipH="1" flipV="1">
            <a:off x="11524479" y="3689867"/>
            <a:ext cx="12700" cy="380996"/>
          </a:xfrm>
          <a:prstGeom prst="bentConnector3">
            <a:avLst>
              <a:gd name="adj1" fmla="val 1125000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346120" y="257368"/>
            <a:ext cx="4429094" cy="677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+mj-ea"/>
                <a:ea typeface="+mj-ea"/>
              </a:rPr>
              <a:t>Board</a:t>
            </a:r>
            <a:r>
              <a:rPr lang="ko-KR" altLang="en-US" sz="3200" dirty="0">
                <a:solidFill>
                  <a:schemeClr val="tx1"/>
                </a:solidFill>
                <a:latin typeface="+mj-ea"/>
                <a:ea typeface="+mj-ea"/>
              </a:rPr>
              <a:t>에서의 적용 </a:t>
            </a:r>
          </a:p>
        </p:txBody>
      </p:sp>
      <p:sp>
        <p:nvSpPr>
          <p:cNvPr id="117" name="타원 116"/>
          <p:cNvSpPr/>
          <p:nvPr/>
        </p:nvSpPr>
        <p:spPr>
          <a:xfrm>
            <a:off x="1689001" y="5035008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19" name="꺾인 연결선 118"/>
          <p:cNvCxnSpPr>
            <a:stCxn id="7" idx="0"/>
            <a:endCxn id="10" idx="0"/>
          </p:cNvCxnSpPr>
          <p:nvPr/>
        </p:nvCxnSpPr>
        <p:spPr>
          <a:xfrm rot="5400000" flipH="1" flipV="1">
            <a:off x="1820703" y="4877322"/>
            <a:ext cx="12700" cy="1134521"/>
          </a:xfrm>
          <a:prstGeom prst="bentConnector3">
            <a:avLst>
              <a:gd name="adj1" fmla="val 79998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/>
          <p:cNvSpPr/>
          <p:nvPr/>
        </p:nvSpPr>
        <p:spPr>
          <a:xfrm>
            <a:off x="3196612" y="5035008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2" name="타원 121"/>
          <p:cNvSpPr/>
          <p:nvPr/>
        </p:nvSpPr>
        <p:spPr>
          <a:xfrm>
            <a:off x="4711559" y="5035008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3" name="타원 122"/>
          <p:cNvSpPr/>
          <p:nvPr/>
        </p:nvSpPr>
        <p:spPr>
          <a:xfrm>
            <a:off x="6211734" y="5035008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25" name="꺾인 연결선 124"/>
          <p:cNvCxnSpPr>
            <a:stCxn id="23" idx="0"/>
            <a:endCxn id="24" idx="0"/>
          </p:cNvCxnSpPr>
          <p:nvPr/>
        </p:nvCxnSpPr>
        <p:spPr>
          <a:xfrm rot="5400000" flipH="1" flipV="1">
            <a:off x="7512390" y="5254084"/>
            <a:ext cx="12700" cy="380996"/>
          </a:xfrm>
          <a:prstGeom prst="bentConnector3">
            <a:avLst>
              <a:gd name="adj1" fmla="val 133333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226556" y="4936582"/>
            <a:ext cx="585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미정</a:t>
            </a:r>
          </a:p>
        </p:txBody>
      </p:sp>
      <p:cxnSp>
        <p:nvCxnSpPr>
          <p:cNvPr id="129" name="꺾인 연결선 128"/>
          <p:cNvCxnSpPr>
            <a:stCxn id="11" idx="0"/>
            <a:endCxn id="14" idx="0"/>
          </p:cNvCxnSpPr>
          <p:nvPr/>
        </p:nvCxnSpPr>
        <p:spPr>
          <a:xfrm rot="5400000" flipH="1" flipV="1">
            <a:off x="3329900" y="4883642"/>
            <a:ext cx="12700" cy="1121881"/>
          </a:xfrm>
          <a:prstGeom prst="bentConnector3">
            <a:avLst>
              <a:gd name="adj1" fmla="val 8666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15" idx="0"/>
            <a:endCxn id="18" idx="0"/>
          </p:cNvCxnSpPr>
          <p:nvPr/>
        </p:nvCxnSpPr>
        <p:spPr>
          <a:xfrm rot="5400000" flipH="1" flipV="1">
            <a:off x="4843331" y="4873088"/>
            <a:ext cx="12700" cy="1142988"/>
          </a:xfrm>
          <a:prstGeom prst="bentConnector3">
            <a:avLst>
              <a:gd name="adj1" fmla="val 86666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19" idx="0"/>
            <a:endCxn id="22" idx="0"/>
          </p:cNvCxnSpPr>
          <p:nvPr/>
        </p:nvCxnSpPr>
        <p:spPr>
          <a:xfrm rot="5400000" flipH="1" flipV="1">
            <a:off x="6373635" y="4877322"/>
            <a:ext cx="12700" cy="1134521"/>
          </a:xfrm>
          <a:prstGeom prst="bentConnector3">
            <a:avLst>
              <a:gd name="adj1" fmla="val 8666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46120" y="5437689"/>
            <a:ext cx="69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차량</a:t>
            </a:r>
          </a:p>
        </p:txBody>
      </p:sp>
      <p:cxnSp>
        <p:nvCxnSpPr>
          <p:cNvPr id="139" name="꺾인 연결선 138"/>
          <p:cNvCxnSpPr>
            <a:stCxn id="32" idx="0"/>
            <a:endCxn id="35" idx="0"/>
          </p:cNvCxnSpPr>
          <p:nvPr/>
        </p:nvCxnSpPr>
        <p:spPr>
          <a:xfrm rot="5400000" flipH="1" flipV="1">
            <a:off x="1820703" y="3319455"/>
            <a:ext cx="12700" cy="1134521"/>
          </a:xfrm>
          <a:prstGeom prst="bentConnector3">
            <a:avLst>
              <a:gd name="adj1" fmla="val 97498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36" idx="0"/>
            <a:endCxn id="39" idx="0"/>
          </p:cNvCxnSpPr>
          <p:nvPr/>
        </p:nvCxnSpPr>
        <p:spPr>
          <a:xfrm rot="5400000" flipH="1" flipV="1">
            <a:off x="3329900" y="3325775"/>
            <a:ext cx="12700" cy="1121881"/>
          </a:xfrm>
          <a:prstGeom prst="bentConnector3">
            <a:avLst>
              <a:gd name="adj1" fmla="val 104998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40" idx="0"/>
            <a:endCxn id="43" idx="0"/>
          </p:cNvCxnSpPr>
          <p:nvPr/>
        </p:nvCxnSpPr>
        <p:spPr>
          <a:xfrm rot="5400000" flipH="1" flipV="1">
            <a:off x="4843331" y="3315221"/>
            <a:ext cx="12700" cy="1142988"/>
          </a:xfrm>
          <a:prstGeom prst="bentConnector3">
            <a:avLst>
              <a:gd name="adj1" fmla="val 1125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44" idx="0"/>
            <a:endCxn id="47" idx="0"/>
          </p:cNvCxnSpPr>
          <p:nvPr/>
        </p:nvCxnSpPr>
        <p:spPr>
          <a:xfrm rot="5400000" flipH="1" flipV="1">
            <a:off x="6373635" y="3319455"/>
            <a:ext cx="12700" cy="1134521"/>
          </a:xfrm>
          <a:prstGeom prst="bentConnector3">
            <a:avLst>
              <a:gd name="adj1" fmla="val 119998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48" idx="0"/>
            <a:endCxn id="49" idx="0"/>
          </p:cNvCxnSpPr>
          <p:nvPr/>
        </p:nvCxnSpPr>
        <p:spPr>
          <a:xfrm rot="5400000" flipH="1" flipV="1">
            <a:off x="7512390" y="3696217"/>
            <a:ext cx="12700" cy="380996"/>
          </a:xfrm>
          <a:prstGeom prst="bentConnector3">
            <a:avLst>
              <a:gd name="adj1" fmla="val 1425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7241040" y="3372365"/>
            <a:ext cx="570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미정</a:t>
            </a:r>
          </a:p>
        </p:txBody>
      </p:sp>
      <p:sp>
        <p:nvSpPr>
          <p:cNvPr id="154" name="타원 153"/>
          <p:cNvSpPr/>
          <p:nvPr/>
        </p:nvSpPr>
        <p:spPr>
          <a:xfrm>
            <a:off x="1689001" y="3434270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5" name="타원 154"/>
          <p:cNvSpPr/>
          <p:nvPr/>
        </p:nvSpPr>
        <p:spPr>
          <a:xfrm>
            <a:off x="3196612" y="3434270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6" name="타원 155"/>
          <p:cNvSpPr/>
          <p:nvPr/>
        </p:nvSpPr>
        <p:spPr>
          <a:xfrm>
            <a:off x="4711559" y="3434270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7" name="타원 156"/>
          <p:cNvSpPr/>
          <p:nvPr/>
        </p:nvSpPr>
        <p:spPr>
          <a:xfrm>
            <a:off x="6211734" y="3434270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272388" y="3893065"/>
            <a:ext cx="734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신호등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388143" y="5411344"/>
            <a:ext cx="734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보행자</a:t>
            </a:r>
          </a:p>
        </p:txBody>
      </p:sp>
    </p:spTree>
    <p:extLst>
      <p:ext uri="{BB962C8B-B14F-4D97-AF65-F5344CB8AC3E}">
        <p14:creationId xmlns:p14="http://schemas.microsoft.com/office/powerpoint/2010/main" val="2986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39437" y="1674708"/>
            <a:ext cx="584200" cy="745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1300" dirty="0">
                <a:solidFill>
                  <a:schemeClr val="tx1"/>
                </a:solidFill>
                <a:latin typeface="Bahnschrift" panose="020B0502040204020203" pitchFamily="34" charset="0"/>
              </a:rPr>
              <a:t>17</a:t>
            </a:r>
            <a:endParaRPr lang="ko-KR" altLang="en-US" sz="13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90852" y="1681059"/>
            <a:ext cx="603245" cy="745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Bahnschrift" panose="020B0502040204020203" pitchFamily="34" charset="0"/>
              </a:rPr>
              <a:t>LEDR16</a:t>
            </a:r>
            <a:endParaRPr lang="ko-KR" altLang="en-US" sz="13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61312" y="1674708"/>
            <a:ext cx="599002" cy="745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Bahnschrift" panose="020B0502040204020203" pitchFamily="34" charset="0"/>
              </a:rPr>
              <a:t>LEDR15</a:t>
            </a:r>
            <a:endParaRPr lang="ko-KR" altLang="en-US" sz="13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27529" y="1674708"/>
            <a:ext cx="592701" cy="745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Bahnschrift" panose="020B0502040204020203" pitchFamily="34" charset="0"/>
              </a:rPr>
              <a:t>LEDR14</a:t>
            </a:r>
            <a:endParaRPr lang="ko-KR" altLang="en-US" sz="13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2050" name="Picture 2" descr="내고장 상품 애용합시다] 태림전자(주) 'LED 교통신호등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75" y="3400848"/>
            <a:ext cx="3673475" cy="92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꺾인 연결선 12"/>
          <p:cNvCxnSpPr>
            <a:stCxn id="4" idx="2"/>
          </p:cNvCxnSpPr>
          <p:nvPr/>
        </p:nvCxnSpPr>
        <p:spPr>
          <a:xfrm rot="16200000" flipH="1">
            <a:off x="3933609" y="2817702"/>
            <a:ext cx="981074" cy="185218"/>
          </a:xfrm>
          <a:prstGeom prst="bentConnector3">
            <a:avLst>
              <a:gd name="adj1" fmla="val 589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>
            <a:off x="6421755" y="3015614"/>
            <a:ext cx="790575" cy="385233"/>
          </a:xfrm>
          <a:prstGeom prst="bentConnector3">
            <a:avLst>
              <a:gd name="adj1" fmla="val 10060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6" idx="2"/>
          </p:cNvCxnSpPr>
          <p:nvPr/>
        </p:nvCxnSpPr>
        <p:spPr>
          <a:xfrm rot="16200000" flipH="1">
            <a:off x="5650747" y="2629840"/>
            <a:ext cx="981074" cy="560942"/>
          </a:xfrm>
          <a:prstGeom prst="bentConnector3">
            <a:avLst>
              <a:gd name="adj1" fmla="val 6059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5" idx="2"/>
          </p:cNvCxnSpPr>
          <p:nvPr/>
        </p:nvCxnSpPr>
        <p:spPr>
          <a:xfrm rot="16200000" flipH="1">
            <a:off x="4755925" y="2762675"/>
            <a:ext cx="974723" cy="301622"/>
          </a:xfrm>
          <a:prstGeom prst="bentConnector3">
            <a:avLst>
              <a:gd name="adj1" fmla="val 5938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3400" y="269831"/>
            <a:ext cx="4072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Bahnschrift" panose="020B0502040204020203" pitchFamily="34" charset="0"/>
              </a:rPr>
              <a:t>Traffic Lights</a:t>
            </a:r>
            <a:endParaRPr lang="ko-KR" altLang="en-US" sz="3200" dirty="0">
              <a:latin typeface="Bahnschrift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0314" y="1256427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경고등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437" y="4625971"/>
            <a:ext cx="38957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8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15522" y="1446955"/>
            <a:ext cx="599002" cy="745066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ko-KR" alt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81739" y="1446955"/>
            <a:ext cx="592701" cy="745066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ko-KR" alt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05307" y="1448517"/>
            <a:ext cx="331081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경고등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966898" y="104429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69831"/>
            <a:ext cx="2624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보행자 신호</a:t>
            </a:r>
          </a:p>
        </p:txBody>
      </p:sp>
      <p:cxnSp>
        <p:nvCxnSpPr>
          <p:cNvPr id="3" name="꺾인 연결선 2"/>
          <p:cNvCxnSpPr>
            <a:stCxn id="11" idx="2"/>
          </p:cNvCxnSpPr>
          <p:nvPr/>
        </p:nvCxnSpPr>
        <p:spPr>
          <a:xfrm rot="16200000" flipH="1">
            <a:off x="3799299" y="1107745"/>
            <a:ext cx="321732" cy="24902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215785" y="2192020"/>
            <a:ext cx="4187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초록 불이 되었을 때 켜진다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시간이 절반만 남으면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>
                <a:latin typeface="Bahnschrift" panose="020B0502040204020203" pitchFamily="34" charset="0"/>
                <a:ea typeface="+mj-ea"/>
              </a:rPr>
              <a:t>13s</a:t>
            </a:r>
            <a:r>
              <a:rPr lang="en-US" altLang="ko-KR" sz="1400" dirty="0">
                <a:latin typeface="+mj-ea"/>
                <a:ea typeface="+mj-ea"/>
              </a:rPr>
              <a:t>) </a:t>
            </a:r>
            <a:r>
              <a:rPr lang="en-US" altLang="ko-KR" sz="1400" dirty="0">
                <a:latin typeface="Bahnschrift" panose="020B0502040204020203" pitchFamily="34" charset="0"/>
                <a:ea typeface="+mj-ea"/>
              </a:rPr>
              <a:t>1Hz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주파수로 깜박인다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빨간 불일 때는 꺼져있다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cxnSp>
        <p:nvCxnSpPr>
          <p:cNvPr id="8" name="꺾인 연결선 7"/>
          <p:cNvCxnSpPr>
            <a:cxnSpLocks/>
            <a:stCxn id="12" idx="3"/>
          </p:cNvCxnSpPr>
          <p:nvPr/>
        </p:nvCxnSpPr>
        <p:spPr>
          <a:xfrm flipV="1">
            <a:off x="3774440" y="1588168"/>
            <a:ext cx="1198613" cy="2313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9" y="1446955"/>
            <a:ext cx="1022171" cy="2431625"/>
          </a:xfrm>
          <a:prstGeom prst="rect">
            <a:avLst/>
          </a:prstGeom>
        </p:spPr>
      </p:pic>
      <p:cxnSp>
        <p:nvCxnSpPr>
          <p:cNvPr id="28" name="꺾인 연결선 27"/>
          <p:cNvCxnSpPr>
            <a:stCxn id="26" idx="3"/>
            <a:endCxn id="11" idx="1"/>
          </p:cNvCxnSpPr>
          <p:nvPr/>
        </p:nvCxnSpPr>
        <p:spPr>
          <a:xfrm flipV="1">
            <a:off x="1320460" y="1819488"/>
            <a:ext cx="1095062" cy="84328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11" idx="1"/>
          </p:cNvCxnSpPr>
          <p:nvPr/>
        </p:nvCxnSpPr>
        <p:spPr>
          <a:xfrm>
            <a:off x="1320460" y="1819488"/>
            <a:ext cx="109506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98289" y="4974550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HEX5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1772" y="4974550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HEX4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320460" y="3398520"/>
            <a:ext cx="5312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endCxn id="34" idx="3"/>
          </p:cNvCxnSpPr>
          <p:nvPr/>
        </p:nvCxnSpPr>
        <p:spPr>
          <a:xfrm rot="5400000">
            <a:off x="613391" y="4107967"/>
            <a:ext cx="1940097" cy="521202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23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028031" y="2755569"/>
            <a:ext cx="584200" cy="524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key3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cxnSp>
        <p:nvCxnSpPr>
          <p:cNvPr id="5" name="꺾인 연결선 4"/>
          <p:cNvCxnSpPr>
            <a:stCxn id="4" idx="4"/>
          </p:cNvCxnSpPr>
          <p:nvPr/>
        </p:nvCxnSpPr>
        <p:spPr>
          <a:xfrm rot="16200000" flipH="1">
            <a:off x="1941119" y="2659515"/>
            <a:ext cx="852500" cy="2094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14606" y="3706753"/>
            <a:ext cx="489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버튼을 누르면 해당 횡단보도의 보행자가 걷는다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초록 불일 때 건널 시</a:t>
            </a:r>
            <a:r>
              <a:rPr lang="en-US" altLang="ko-KR" sz="1400" dirty="0">
                <a:latin typeface="+mj-ea"/>
                <a:ea typeface="+mj-ea"/>
              </a:rPr>
              <a:t> : </a:t>
            </a:r>
            <a:r>
              <a:rPr lang="ko-KR" altLang="en-US" sz="1400" dirty="0">
                <a:latin typeface="+mj-ea"/>
                <a:ea typeface="+mj-ea"/>
              </a:rPr>
              <a:t>아무 일도 일어나지 않는다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빨간 불일 때 건널 시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en-US" altLang="ko-KR" sz="1400" u="sng" dirty="0">
                <a:latin typeface="Bahnschrift" panose="020B0502040204020203" pitchFamily="34" charset="0"/>
                <a:ea typeface="+mj-ea"/>
              </a:rPr>
              <a:t>LEDG6</a:t>
            </a:r>
            <a:r>
              <a:rPr lang="ko-KR" altLang="en-US" sz="1400" u="sng" dirty="0">
                <a:latin typeface="+mj-ea"/>
                <a:ea typeface="+mj-ea"/>
              </a:rPr>
              <a:t>를 활성화한다</a:t>
            </a:r>
            <a:r>
              <a:rPr lang="en-US" altLang="ko-KR" sz="1400" u="sng" dirty="0">
                <a:latin typeface="+mj-ea"/>
                <a:ea typeface="+mj-ea"/>
              </a:rPr>
              <a:t>.(</a:t>
            </a:r>
            <a:r>
              <a:rPr lang="ko-KR" altLang="en-US" sz="1400" u="sng" dirty="0">
                <a:latin typeface="+mj-ea"/>
                <a:ea typeface="+mj-ea"/>
              </a:rPr>
              <a:t>신호위반</a:t>
            </a:r>
            <a:r>
              <a:rPr lang="en-US" altLang="ko-KR" sz="1400" u="sng" dirty="0">
                <a:latin typeface="+mj-ea"/>
                <a:ea typeface="+mj-ea"/>
              </a:rPr>
              <a:t>)</a:t>
            </a:r>
            <a:endParaRPr lang="ko-KR" altLang="en-US" sz="1400" u="sng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269831"/>
            <a:ext cx="544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보행자의 신호위반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522" y="1446955"/>
            <a:ext cx="599002" cy="745066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ko-KR" alt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1739" y="1446955"/>
            <a:ext cx="592701" cy="745066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LEDG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ko-KR" alt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93505" y="1044299"/>
            <a:ext cx="3310815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신호위반 적발 시 </a:t>
            </a:r>
            <a:r>
              <a:rPr lang="en-US" altLang="ko-KR" sz="1400" dirty="0">
                <a:latin typeface="+mj-ea"/>
                <a:ea typeface="+mj-ea"/>
              </a:rPr>
              <a:t>4Hz </a:t>
            </a:r>
            <a:r>
              <a:rPr lang="ko-KR" altLang="en-US" sz="1400" dirty="0">
                <a:latin typeface="+mj-ea"/>
                <a:ea typeface="+mj-ea"/>
              </a:rPr>
              <a:t>주파수로 깜박인다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평상시엔 꺼져있다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966898" y="1044299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12" name="꺾인 연결선 11"/>
          <p:cNvCxnSpPr>
            <a:stCxn id="9" idx="3"/>
          </p:cNvCxnSpPr>
          <p:nvPr/>
        </p:nvCxnSpPr>
        <p:spPr>
          <a:xfrm flipV="1">
            <a:off x="3774440" y="1446955"/>
            <a:ext cx="4512733" cy="372533"/>
          </a:xfrm>
          <a:prstGeom prst="bentConnector3">
            <a:avLst>
              <a:gd name="adj1" fmla="val 7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flipV="1">
            <a:off x="7848600" y="1752194"/>
            <a:ext cx="3261361" cy="2838856"/>
          </a:xfrm>
          <a:prstGeom prst="bentConnector3">
            <a:avLst>
              <a:gd name="adj1" fmla="val 999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93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269831"/>
            <a:ext cx="544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차량의 속도위반ㆍ신호위반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41957" y="1697568"/>
            <a:ext cx="584200" cy="745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Bahnschrift" panose="020B0502040204020203" pitchFamily="34" charset="0"/>
              </a:rPr>
              <a:t>LEDR</a:t>
            </a:r>
          </a:p>
          <a:p>
            <a:pPr algn="ctr"/>
            <a:r>
              <a:rPr lang="en-US" altLang="ko-KR" sz="1300" dirty="0">
                <a:solidFill>
                  <a:schemeClr val="tx1"/>
                </a:solidFill>
                <a:latin typeface="Bahnschrift" panose="020B0502040204020203" pitchFamily="34" charset="0"/>
              </a:rPr>
              <a:t>17</a:t>
            </a:r>
            <a:endParaRPr lang="ko-KR" altLang="en-US" sz="13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93372" y="1703919"/>
            <a:ext cx="603245" cy="745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Bahnschrift" panose="020B0502040204020203" pitchFamily="34" charset="0"/>
              </a:rPr>
              <a:t>LEDR16</a:t>
            </a:r>
            <a:endParaRPr lang="ko-KR" altLang="en-US" sz="13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63832" y="1697568"/>
            <a:ext cx="599002" cy="745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Bahnschrift" panose="020B0502040204020203" pitchFamily="34" charset="0"/>
              </a:rPr>
              <a:t>LEDR15</a:t>
            </a:r>
            <a:endParaRPr lang="ko-KR" altLang="en-US" sz="13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30049" y="1697568"/>
            <a:ext cx="592701" cy="745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Bahnschrift" panose="020B0502040204020203" pitchFamily="34" charset="0"/>
              </a:rPr>
              <a:t>LEDR14</a:t>
            </a:r>
            <a:endParaRPr lang="ko-KR" altLang="en-US" sz="13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9" name="직선 화살표 연결선 8"/>
          <p:cNvCxnSpPr>
            <a:stCxn id="8" idx="3"/>
          </p:cNvCxnSpPr>
          <p:nvPr/>
        </p:nvCxnSpPr>
        <p:spPr>
          <a:xfrm>
            <a:off x="4222750" y="2070101"/>
            <a:ext cx="2144183" cy="4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60066" y="1405467"/>
            <a:ext cx="52154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해당 차로의 차량의 속도를 받아온다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빨간 불일 때 </a:t>
            </a:r>
            <a:r>
              <a:rPr lang="en-US" altLang="ko-KR" sz="1400" dirty="0">
                <a:latin typeface="+mj-ea"/>
                <a:ea typeface="+mj-ea"/>
              </a:rPr>
              <a:t>: v&gt;0</a:t>
            </a:r>
            <a:r>
              <a:rPr lang="ko-KR" altLang="en-US" sz="1400" dirty="0">
                <a:latin typeface="+mj-ea"/>
                <a:ea typeface="+mj-ea"/>
              </a:rPr>
              <a:t>이라면 작동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신호위반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r>
              <a:rPr lang="ko-KR" altLang="en-US" sz="1400" dirty="0">
                <a:latin typeface="+mj-ea"/>
                <a:ea typeface="+mj-ea"/>
              </a:rPr>
              <a:t>초록 불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노란 불</a:t>
            </a:r>
            <a:r>
              <a:rPr lang="en-US" altLang="ko-KR" sz="1400" dirty="0">
                <a:latin typeface="+mj-ea"/>
                <a:ea typeface="+mj-ea"/>
              </a:rPr>
              <a:t> : v&gt;30</a:t>
            </a:r>
            <a:r>
              <a:rPr lang="ko-KR" altLang="en-US" sz="1400" dirty="0">
                <a:latin typeface="+mj-ea"/>
                <a:ea typeface="+mj-ea"/>
              </a:rPr>
              <a:t>이라면 작동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속도위반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작동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속도위반 </a:t>
            </a:r>
            <a:r>
              <a:rPr lang="en-US" altLang="ko-KR" sz="1400" dirty="0">
                <a:latin typeface="+mj-ea"/>
                <a:ea typeface="+mj-ea"/>
              </a:rPr>
              <a:t>&amp; </a:t>
            </a:r>
            <a:r>
              <a:rPr lang="ko-KR" altLang="en-US" sz="1400" dirty="0">
                <a:latin typeface="+mj-ea"/>
                <a:ea typeface="+mj-ea"/>
              </a:rPr>
              <a:t>신호위반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br>
              <a:rPr lang="en-US" altLang="ko-KR" sz="1400" dirty="0">
                <a:latin typeface="+mj-ea"/>
                <a:ea typeface="+mj-ea"/>
              </a:rPr>
            </a:br>
            <a:r>
              <a:rPr lang="en-US" altLang="ko-KR" sz="1400" dirty="0">
                <a:latin typeface="+mj-ea"/>
                <a:ea typeface="+mj-ea"/>
              </a:rPr>
              <a:t>- 4Hz </a:t>
            </a:r>
            <a:r>
              <a:rPr lang="ko-KR" altLang="en-US" sz="1400" dirty="0">
                <a:latin typeface="+mj-ea"/>
                <a:ea typeface="+mj-ea"/>
              </a:rPr>
              <a:t>주파수로 </a:t>
            </a:r>
            <a:r>
              <a:rPr lang="en-US" altLang="ko-KR" sz="1400" dirty="0">
                <a:latin typeface="+mj-ea"/>
                <a:ea typeface="+mj-ea"/>
              </a:rPr>
              <a:t>LED</a:t>
            </a:r>
            <a:r>
              <a:rPr lang="ko-KR" altLang="en-US" sz="1400" dirty="0">
                <a:latin typeface="+mj-ea"/>
                <a:ea typeface="+mj-ea"/>
              </a:rPr>
              <a:t>가 깜박인다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평시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- LED</a:t>
            </a:r>
            <a:r>
              <a:rPr lang="ko-KR" altLang="en-US" sz="1400" dirty="0">
                <a:latin typeface="+mj-ea"/>
                <a:ea typeface="+mj-ea"/>
              </a:rPr>
              <a:t>가 꺼져있다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639467" y="1158085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62834" y="1279287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경고등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" y="3421380"/>
            <a:ext cx="3002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우회전 시 보행자 유무 판단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보행자 없음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작동 </a:t>
            </a:r>
            <a:r>
              <a:rPr lang="en-US" altLang="ko-KR" sz="1400" dirty="0">
                <a:latin typeface="+mj-ea"/>
                <a:ea typeface="+mj-ea"/>
              </a:rPr>
              <a:t>x</a:t>
            </a:r>
          </a:p>
          <a:p>
            <a:r>
              <a:rPr lang="en-US" altLang="ko-KR" sz="1400" dirty="0">
                <a:latin typeface="+mj-ea"/>
                <a:ea typeface="+mj-ea"/>
              </a:rPr>
              <a:t>  </a:t>
            </a:r>
            <a:r>
              <a:rPr lang="ko-KR" altLang="en-US" sz="1400" dirty="0">
                <a:latin typeface="+mj-ea"/>
                <a:ea typeface="+mj-ea"/>
              </a:rPr>
              <a:t>보행자 있음 </a:t>
            </a:r>
            <a:r>
              <a:rPr lang="en-US" altLang="ko-KR" sz="1400" dirty="0">
                <a:latin typeface="+mj-ea"/>
                <a:ea typeface="+mj-ea"/>
              </a:rPr>
              <a:t>: </a:t>
            </a:r>
            <a:r>
              <a:rPr lang="ko-KR" altLang="en-US" sz="1400" dirty="0">
                <a:latin typeface="+mj-ea"/>
                <a:ea typeface="+mj-ea"/>
              </a:rPr>
              <a:t>작동</a:t>
            </a:r>
            <a:endParaRPr lang="en-US" altLang="ko-KR" sz="1400" dirty="0">
              <a:latin typeface="+mj-ea"/>
              <a:ea typeface="+mj-ea"/>
            </a:endParaRPr>
          </a:p>
          <a:p>
            <a:endParaRPr lang="ko-KR" altLang="en-US" dirty="0"/>
          </a:p>
        </p:txBody>
      </p:sp>
      <p:cxnSp>
        <p:nvCxnSpPr>
          <p:cNvPr id="13" name="꺾인 연결선 12"/>
          <p:cNvCxnSpPr/>
          <p:nvPr/>
        </p:nvCxnSpPr>
        <p:spPr>
          <a:xfrm rot="16200000" flipH="1">
            <a:off x="1534829" y="4009866"/>
            <a:ext cx="782657" cy="10121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RDUnity Project: 버저(Buzzer) 다루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67" y="421539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066" y="3595985"/>
            <a:ext cx="3895725" cy="105727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9426151" y="3731092"/>
            <a:ext cx="929640" cy="8966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52800" y="3952926"/>
            <a:ext cx="584200" cy="524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>
                <a:latin typeface="Bahnschrift" panose="020B0502040204020203" pitchFamily="34" charset="0"/>
              </a:rPr>
              <a:t>key3</a:t>
            </a:r>
            <a:endParaRPr lang="ko-KR" altLang="en-US" sz="1400" dirty="0">
              <a:latin typeface="Bahnschrift" panose="020B0502040204020203" pitchFamily="34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503343" y="3679548"/>
            <a:ext cx="287866" cy="27093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84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7582" y="1240368"/>
            <a:ext cx="584200" cy="7450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SW17</a:t>
            </a:r>
            <a:endParaRPr lang="ko-KR" alt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78997" y="1246719"/>
            <a:ext cx="603245" cy="7450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SW16</a:t>
            </a:r>
            <a:endParaRPr lang="ko-KR" alt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49457" y="1240368"/>
            <a:ext cx="599002" cy="7450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SW15</a:t>
            </a:r>
            <a:endParaRPr lang="ko-KR" alt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15674" y="1240368"/>
            <a:ext cx="592701" cy="7450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Bahnschrift" panose="020B0502040204020203" pitchFamily="34" charset="0"/>
              </a:rPr>
              <a:t>SW14</a:t>
            </a:r>
            <a:endParaRPr lang="ko-KR" alt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3400" y="269831"/>
            <a:ext cx="4072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Bahnschrift" panose="020B0502040204020203" pitchFamily="34" charset="0"/>
              </a:rPr>
              <a:t>Vehicle Driving</a:t>
            </a:r>
            <a:endParaRPr lang="ko-KR" altLang="en-US" sz="3200" dirty="0">
              <a:latin typeface="Bahnschrift" panose="020B0502040204020203" pitchFamily="34" charset="0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925744" y="854606"/>
            <a:ext cx="287866" cy="2709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13846"/>
              </p:ext>
            </p:extLst>
          </p:nvPr>
        </p:nvGraphicFramePr>
        <p:xfrm>
          <a:off x="116114" y="2052638"/>
          <a:ext cx="10958289" cy="18332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76779">
                  <a:extLst>
                    <a:ext uri="{9D8B030D-6E8A-4147-A177-3AD203B41FA5}">
                      <a16:colId xmlns:a16="http://schemas.microsoft.com/office/drawing/2014/main" val="2553210412"/>
                    </a:ext>
                  </a:extLst>
                </a:gridCol>
                <a:gridCol w="8181510">
                  <a:extLst>
                    <a:ext uri="{9D8B030D-6E8A-4147-A177-3AD203B41FA5}">
                      <a16:colId xmlns:a16="http://schemas.microsoft.com/office/drawing/2014/main" val="1749861059"/>
                    </a:ext>
                  </a:extLst>
                </a:gridCol>
              </a:tblGrid>
              <a:tr h="346481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Function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163618"/>
                  </a:ext>
                </a:extLst>
              </a:tr>
              <a:tr h="370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SW17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Acceleration(a = 10km/s^2, when v = 30, hold)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85445"/>
                  </a:ext>
                </a:extLst>
              </a:tr>
              <a:tr h="3464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SW16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Bahnschrift" panose="020B0502040204020203" pitchFamily="34" charset="0"/>
                        </a:rPr>
                        <a:t>Acceleration(a =</a:t>
                      </a:r>
                      <a:r>
                        <a:rPr lang="en-US" altLang="ko-KR" sz="1800" baseline="0" dirty="0">
                          <a:latin typeface="Bahnschrift" panose="020B0502040204020203" pitchFamily="34" charset="0"/>
                        </a:rPr>
                        <a:t> 10km/s^2, when v = 45, hold)</a:t>
                      </a:r>
                      <a:endParaRPr lang="ko-KR" altLang="en-US" sz="1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880396"/>
                  </a:ext>
                </a:extLst>
              </a:tr>
              <a:tr h="3464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SW15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brake(a = -10km/s^2, when v = 0, hold)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515419"/>
                  </a:ext>
                </a:extLst>
              </a:tr>
              <a:tr h="3464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SW14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Turn right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342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677732" y="1263652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HEX7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215386" y="1263652"/>
            <a:ext cx="491066" cy="7281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500" dirty="0">
                <a:latin typeface="Bahnschrift" panose="020B0502040204020203" pitchFamily="34" charset="0"/>
              </a:rPr>
              <a:t>HEX6</a:t>
            </a:r>
            <a:endParaRPr lang="ko-KR" altLang="en-US" sz="1500" dirty="0">
              <a:latin typeface="Bahnschrif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2502" y="1004333"/>
            <a:ext cx="11853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차량의 속도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232188"/>
              </p:ext>
            </p:extLst>
          </p:nvPr>
        </p:nvGraphicFramePr>
        <p:xfrm>
          <a:off x="116114" y="3950442"/>
          <a:ext cx="10958289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003">
                  <a:extLst>
                    <a:ext uri="{9D8B030D-6E8A-4147-A177-3AD203B41FA5}">
                      <a16:colId xmlns:a16="http://schemas.microsoft.com/office/drawing/2014/main" val="2553210412"/>
                    </a:ext>
                  </a:extLst>
                </a:gridCol>
                <a:gridCol w="1001124">
                  <a:extLst>
                    <a:ext uri="{9D8B030D-6E8A-4147-A177-3AD203B41FA5}">
                      <a16:colId xmlns:a16="http://schemas.microsoft.com/office/drawing/2014/main" val="1479318099"/>
                    </a:ext>
                  </a:extLst>
                </a:gridCol>
                <a:gridCol w="1019493">
                  <a:extLst>
                    <a:ext uri="{9D8B030D-6E8A-4147-A177-3AD203B41FA5}">
                      <a16:colId xmlns:a16="http://schemas.microsoft.com/office/drawing/2014/main" val="1450285780"/>
                    </a:ext>
                  </a:extLst>
                </a:gridCol>
                <a:gridCol w="1092970">
                  <a:extLst>
                    <a:ext uri="{9D8B030D-6E8A-4147-A177-3AD203B41FA5}">
                      <a16:colId xmlns:a16="http://schemas.microsoft.com/office/drawing/2014/main" val="3433328646"/>
                    </a:ext>
                  </a:extLst>
                </a:gridCol>
                <a:gridCol w="6750699">
                  <a:extLst>
                    <a:ext uri="{9D8B030D-6E8A-4147-A177-3AD203B41FA5}">
                      <a16:colId xmlns:a16="http://schemas.microsoft.com/office/drawing/2014/main" val="1749861059"/>
                    </a:ext>
                  </a:extLst>
                </a:gridCol>
              </a:tblGrid>
              <a:tr h="346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SW17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SW16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SW15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SW14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Function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163618"/>
                  </a:ext>
                </a:extLst>
              </a:tr>
              <a:tr h="346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1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Acceleration(a = 10km/s^2, when v = 30, hold, v&gt;30 a=-3km/s^2)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85445"/>
                  </a:ext>
                </a:extLst>
              </a:tr>
              <a:tr h="346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1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1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Bahnschrift" panose="020B0502040204020203" pitchFamily="34" charset="0"/>
                        </a:rPr>
                        <a:t>Acceleration(a =</a:t>
                      </a:r>
                      <a:r>
                        <a:rPr lang="en-US" altLang="ko-KR" sz="1800" baseline="0" dirty="0">
                          <a:latin typeface="Bahnschrift" panose="020B0502040204020203" pitchFamily="34" charset="0"/>
                        </a:rPr>
                        <a:t> 10km/s^2, when v = 45, hold)</a:t>
                      </a:r>
                      <a:endParaRPr lang="ko-KR" altLang="en-US" sz="18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880396"/>
                  </a:ext>
                </a:extLst>
              </a:tr>
              <a:tr h="346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Slow down(when v&gt;0, a= -3km/s^2, when v = 0, hold)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515419"/>
                  </a:ext>
                </a:extLst>
              </a:tr>
              <a:tr h="346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1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brake(a = -10km/s^2, when v = 0, hold)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3421"/>
                  </a:ext>
                </a:extLst>
              </a:tr>
              <a:tr h="346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0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x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1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ahnschrift" panose="020B0502040204020203" pitchFamily="34" charset="0"/>
                        </a:rPr>
                        <a:t>Turn right</a:t>
                      </a:r>
                      <a:endParaRPr lang="ko-KR" altLang="en-US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28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432094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0</TotalTime>
  <Words>724</Words>
  <Application>Microsoft Office PowerPoint</Application>
  <PresentationFormat>와이드스크린</PresentationFormat>
  <Paragraphs>394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Bahnschrift</vt:lpstr>
      <vt:lpstr>Candara</vt:lpstr>
      <vt:lpstr>Corbel</vt:lpstr>
      <vt:lpstr>Wingdings 3</vt:lpstr>
      <vt:lpstr>New_Education02</vt:lpstr>
      <vt:lpstr>디지털 시스템 설계 제안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2</cp:revision>
  <dcterms:created xsi:type="dcterms:W3CDTF">2022-11-12T12:14:40Z</dcterms:created>
  <dcterms:modified xsi:type="dcterms:W3CDTF">2022-11-20T09:30:42Z</dcterms:modified>
</cp:coreProperties>
</file>